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94660"/>
  </p:normalViewPr>
  <p:slideViewPr>
    <p:cSldViewPr snapToGrid="0" snapToObjects="1">
      <p:cViewPr>
        <p:scale>
          <a:sx n="88" d="100"/>
          <a:sy n="88" d="100"/>
        </p:scale>
        <p:origin x="61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491843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23422-hero-bike-transparent-imag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2130426"/>
            <a:ext cx="7918269" cy="1178832"/>
          </a:xfrm>
        </p:spPr>
        <p:txBody>
          <a:bodyPr>
            <a:normAutofit/>
          </a:bodyPr>
          <a:lstStyle/>
          <a:p>
            <a:r>
              <a:rPr sz="3600" b="1" dirty="0">
                <a:solidFill>
                  <a:schemeClr val="accent2">
                    <a:lumMod val="75000"/>
                  </a:schemeClr>
                </a:solidFill>
              </a:rPr>
              <a:t>Bike Preference Trends in India – 2025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011" y="3309259"/>
            <a:ext cx="5830389" cy="426718"/>
          </a:xfrm>
          <a:gradFill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 fontScale="85000" lnSpcReduction="10000"/>
          </a:bodyPr>
          <a:lstStyle/>
          <a:p>
            <a:r>
              <a:rPr sz="2400" dirty="0">
                <a:solidFill>
                  <a:srgbClr val="002060"/>
                </a:solidFill>
              </a:rPr>
              <a:t>A Data-Driven Look at Ratings, Reviews &amp; Performance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65888"/>
          </a:xfrm>
        </p:spPr>
        <p:txBody>
          <a:bodyPr>
            <a:normAutofit/>
          </a:bodyPr>
          <a:lstStyle/>
          <a:p>
            <a:r>
              <a:rPr sz="3200" dirty="0">
                <a:solidFill>
                  <a:schemeClr val="accent6">
                    <a:lumMod val="75000"/>
                  </a:schemeClr>
                </a:solidFill>
              </a:rPr>
              <a:t>Q&amp;A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013857"/>
          </a:xfrm>
          <a:blipFill>
            <a:blip r:embed="rId2"/>
            <a:tile tx="0" ty="0" sx="100000" sy="100000" flip="none" algn="tl"/>
          </a:blipFill>
        </p:spPr>
        <p:txBody>
          <a:bodyPr>
            <a:normAutofit/>
          </a:bodyPr>
          <a:lstStyle/>
          <a:p>
            <a:endParaRPr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sz="2400" dirty="0">
                <a:solidFill>
                  <a:schemeClr val="accent4">
                    <a:lumMod val="75000"/>
                  </a:schemeClr>
                </a:solidFill>
              </a:rPr>
              <a:t>Any Questions?</a:t>
            </a:r>
          </a:p>
          <a:p>
            <a:r>
              <a:rPr sz="2400" dirty="0">
                <a:solidFill>
                  <a:schemeClr val="accent4">
                    <a:lumMod val="75000"/>
                  </a:schemeClr>
                </a:solidFill>
              </a:rPr>
              <a:t>Let's discuss how these trends affect your buying or selling strategy.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16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6379029" cy="3921034"/>
          </a:xfrm>
        </p:spPr>
        <p:txBody>
          <a:bodyPr>
            <a:normAutofit/>
          </a:bodyPr>
          <a:lstStyle/>
          <a:p>
            <a:endParaRPr sz="24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sz="2400" dirty="0">
                <a:solidFill>
                  <a:schemeClr val="accent6">
                    <a:lumMod val="50000"/>
                  </a:schemeClr>
                </a:solidFill>
              </a:rPr>
              <a:t>Overview of Bike Market in India</a:t>
            </a:r>
          </a:p>
          <a:p>
            <a:r>
              <a:rPr sz="2400" dirty="0">
                <a:solidFill>
                  <a:schemeClr val="accent6">
                    <a:lumMod val="50000"/>
                  </a:schemeClr>
                </a:solidFill>
              </a:rPr>
              <a:t>User Ratings by Brand</a:t>
            </a:r>
          </a:p>
          <a:p>
            <a:r>
              <a:rPr sz="2400" dirty="0">
                <a:solidFill>
                  <a:schemeClr val="accent6">
                    <a:lumMod val="50000"/>
                  </a:schemeClr>
                </a:solidFill>
              </a:rPr>
              <a:t>Engine Capacity vs Price</a:t>
            </a:r>
          </a:p>
          <a:p>
            <a:r>
              <a:rPr sz="2400" dirty="0">
                <a:solidFill>
                  <a:schemeClr val="accent6">
                    <a:lumMod val="50000"/>
                  </a:schemeClr>
                </a:solidFill>
              </a:rPr>
              <a:t>Top 20 Purchased Bikes</a:t>
            </a:r>
          </a:p>
          <a:p>
            <a:r>
              <a:rPr sz="2400" dirty="0">
                <a:solidFill>
                  <a:schemeClr val="accent6">
                    <a:lumMod val="50000"/>
                  </a:schemeClr>
                </a:solidFill>
              </a:rPr>
              <a:t>Top 10 Preferred Bikes by Ratings</a:t>
            </a:r>
          </a:p>
          <a:p>
            <a:r>
              <a:rPr sz="2400" dirty="0">
                <a:solidFill>
                  <a:schemeClr val="accent6">
                    <a:lumMod val="50000"/>
                  </a:schemeClr>
                </a:solidFill>
              </a:rPr>
              <a:t>Insights &amp; Recommendations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1000">
              <a:schemeClr val="accent1">
                <a:lumMod val="40000"/>
                <a:lumOff val="60000"/>
              </a:schemeClr>
            </a:gs>
            <a:gs pos="1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200" dirty="0"/>
              <a:t>Indian Bike Market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endParaRPr sz="2400" dirty="0"/>
          </a:p>
          <a:p>
            <a:pPr>
              <a:buFont typeface="Wingdings" panose="05000000000000000000" pitchFamily="2" charset="2"/>
              <a:buChar char="q"/>
            </a:pPr>
            <a:r>
              <a:rPr sz="2400" dirty="0"/>
              <a:t>India has a highly diverse bike market.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400" dirty="0"/>
              <a:t>Consumer preferences are influenced by: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400" dirty="0"/>
              <a:t>- Affordability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400" dirty="0"/>
              <a:t>- Brand Trust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400" dirty="0"/>
              <a:t>- Mileage &amp; Maintenance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400" dirty="0"/>
              <a:t>- Style &amp; Performance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4070"/>
            <a:ext cx="8229600" cy="815793"/>
          </a:xfrm>
        </p:spPr>
        <p:txBody>
          <a:bodyPr>
            <a:normAutofit/>
          </a:bodyPr>
          <a:lstStyle/>
          <a:p>
            <a:r>
              <a:rPr sz="3200" dirty="0"/>
              <a:t>Average User Rating by Brand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630" y="1881051"/>
            <a:ext cx="2072639" cy="2682240"/>
          </a:xfrm>
        </p:spPr>
        <p:txBody>
          <a:bodyPr>
            <a:normAutofit fontScale="850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endParaRPr sz="2000" dirty="0"/>
          </a:p>
          <a:p>
            <a:pPr>
              <a:buFont typeface="Wingdings" panose="05000000000000000000" pitchFamily="2" charset="2"/>
              <a:buChar char="§"/>
            </a:pPr>
            <a:r>
              <a:rPr sz="2000" dirty="0"/>
              <a:t>Some brands (e.g., Royal Enfield, Yamaha) consistently score higher.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sz="2000" dirty="0"/>
              <a:t>E-bike and electric segments show growing user satisfaction.</a:t>
            </a:r>
          </a:p>
        </p:txBody>
      </p:sp>
      <p:pic>
        <p:nvPicPr>
          <p:cNvPr id="4" name="Picture 3" descr="graph_p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537" y="1417638"/>
            <a:ext cx="6130833" cy="45999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9000">
              <a:schemeClr val="accent3">
                <a:lumMod val="60000"/>
                <a:lumOff val="40000"/>
              </a:schemeClr>
            </a:gs>
            <a:gs pos="100000">
              <a:schemeClr val="accent3">
                <a:lumMod val="0"/>
                <a:lumOff val="10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9431"/>
          </a:xfrm>
        </p:spPr>
        <p:txBody>
          <a:bodyPr>
            <a:normAutofit/>
          </a:bodyPr>
          <a:lstStyle/>
          <a:p>
            <a:r>
              <a:rPr sz="3200" dirty="0">
                <a:solidFill>
                  <a:schemeClr val="accent1">
                    <a:lumMod val="50000"/>
                  </a:schemeClr>
                </a:solidFill>
              </a:rPr>
              <a:t>Engine Capacity vs Ex-Showroom Price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2503714" cy="442613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endParaRPr sz="160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sz="1600" dirty="0">
                <a:solidFill>
                  <a:schemeClr val="accent2">
                    <a:lumMod val="50000"/>
                  </a:schemeClr>
                </a:solidFill>
              </a:rPr>
              <a:t>Clear price jump as engine capacity increases.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sz="1600" dirty="0">
                <a:solidFill>
                  <a:schemeClr val="accent2">
                    <a:lumMod val="50000"/>
                  </a:schemeClr>
                </a:solidFill>
              </a:rPr>
              <a:t>Some high-CC bikes have fewer reviews, suggesting niche appeal.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sz="1600" dirty="0">
                <a:solidFill>
                  <a:schemeClr val="accent2">
                    <a:lumMod val="50000"/>
                  </a:schemeClr>
                </a:solidFill>
              </a:rPr>
              <a:t>Value for money bikes cluster around 100-150cc range.</a:t>
            </a:r>
          </a:p>
        </p:txBody>
      </p:sp>
      <p:pic>
        <p:nvPicPr>
          <p:cNvPr id="4" name="Picture 3" descr="graph_p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126" y="1288869"/>
            <a:ext cx="5930537" cy="465908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9000">
              <a:schemeClr val="accent3">
                <a:lumMod val="60000"/>
                <a:lumOff val="40000"/>
              </a:schemeClr>
            </a:gs>
            <a:gs pos="100000">
              <a:schemeClr val="accent3">
                <a:lumMod val="0"/>
                <a:lumOff val="10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74596"/>
          </a:xfrm>
        </p:spPr>
        <p:txBody>
          <a:bodyPr>
            <a:normAutofit/>
          </a:bodyPr>
          <a:lstStyle/>
          <a:p>
            <a:r>
              <a:rPr sz="3200" dirty="0">
                <a:solidFill>
                  <a:schemeClr val="accent4">
                    <a:lumMod val="50000"/>
                  </a:schemeClr>
                </a:solidFill>
              </a:rPr>
              <a:t>Top 20 Highest Purchased Bikes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17639"/>
            <a:ext cx="2738845" cy="319790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endParaRPr lang="en-IN" sz="2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tx2">
                    <a:lumMod val="50000"/>
                  </a:schemeClr>
                </a:solidFill>
              </a:rPr>
              <a:t>Bajaj, Hero, Honda, and TVS dominate.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tx2">
                    <a:lumMod val="50000"/>
                  </a:schemeClr>
                </a:solidFill>
              </a:rPr>
              <a:t>Top 5 include: </a:t>
            </a:r>
          </a:p>
          <a:p>
            <a:pPr marL="0" indent="0">
              <a:buNone/>
            </a:pPr>
            <a:r>
              <a:rPr lang="en-IN" sz="2000" dirty="0"/>
              <a:t>        </a:t>
            </a:r>
            <a:r>
              <a:rPr lang="en-IN" sz="1400" b="1" dirty="0">
                <a:solidFill>
                  <a:schemeClr val="accent2">
                    <a:lumMod val="50000"/>
                  </a:schemeClr>
                </a:solidFill>
              </a:rPr>
              <a:t>Bajaj Pulsar 150 </a:t>
            </a:r>
          </a:p>
          <a:p>
            <a:pPr marL="0" indent="0">
              <a:buNone/>
            </a:pPr>
            <a:r>
              <a:rPr lang="en-IN" sz="1400" b="1" dirty="0">
                <a:solidFill>
                  <a:schemeClr val="accent2">
                    <a:lumMod val="50000"/>
                  </a:schemeClr>
                </a:solidFill>
              </a:rPr>
              <a:t>            Hero </a:t>
            </a:r>
            <a:r>
              <a:rPr lang="en-IN" sz="1400" b="1" dirty="0" err="1">
                <a:solidFill>
                  <a:schemeClr val="accent2">
                    <a:lumMod val="50000"/>
                  </a:schemeClr>
                </a:solidFill>
              </a:rPr>
              <a:t>Splendor</a:t>
            </a:r>
            <a:r>
              <a:rPr lang="en-IN" sz="1400" b="1" dirty="0">
                <a:solidFill>
                  <a:schemeClr val="accent2">
                    <a:lumMod val="50000"/>
                  </a:schemeClr>
                </a:solidFill>
              </a:rPr>
              <a:t> Plus </a:t>
            </a:r>
          </a:p>
          <a:p>
            <a:pPr marL="0" indent="0">
              <a:buNone/>
            </a:pPr>
            <a:r>
              <a:rPr lang="en-IN" sz="1400" b="1" dirty="0">
                <a:solidFill>
                  <a:schemeClr val="accent2">
                    <a:lumMod val="50000"/>
                  </a:schemeClr>
                </a:solidFill>
              </a:rPr>
              <a:t>            Honda Shine            </a:t>
            </a:r>
          </a:p>
          <a:p>
            <a:pPr marL="0" indent="0">
              <a:buNone/>
            </a:pPr>
            <a:r>
              <a:rPr lang="en-IN" sz="1400" b="1" dirty="0">
                <a:solidFill>
                  <a:schemeClr val="accent2">
                    <a:lumMod val="50000"/>
                  </a:schemeClr>
                </a:solidFill>
              </a:rPr>
              <a:t>            Hero HF Deluxe      </a:t>
            </a:r>
          </a:p>
          <a:p>
            <a:pPr marL="0" indent="0">
              <a:buNone/>
            </a:pPr>
            <a:r>
              <a:rPr lang="en-IN" sz="1400" b="1" dirty="0">
                <a:solidFill>
                  <a:schemeClr val="accent2">
                    <a:lumMod val="50000"/>
                  </a:schemeClr>
                </a:solidFill>
              </a:rPr>
              <a:t>            Honda SP 125</a:t>
            </a:r>
            <a:r>
              <a:rPr lang="en-IN" sz="2000" b="1" dirty="0">
                <a:solidFill>
                  <a:schemeClr val="accent2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4" name="Picture 3" descr="graph_p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971" y="1240041"/>
            <a:ext cx="5425440" cy="52739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87511"/>
          </a:xfrm>
        </p:spPr>
        <p:txBody>
          <a:bodyPr>
            <a:normAutofit/>
          </a:bodyPr>
          <a:lstStyle/>
          <a:p>
            <a:r>
              <a:rPr sz="3200" dirty="0">
                <a:solidFill>
                  <a:schemeClr val="tx2">
                    <a:lumMod val="50000"/>
                  </a:schemeClr>
                </a:solidFill>
              </a:rPr>
              <a:t>Top 10 Preferred Bikes by Rating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53" y="1097281"/>
            <a:ext cx="1872342" cy="2525486"/>
          </a:xfrm>
        </p:spPr>
        <p:txBody>
          <a:bodyPr>
            <a:normAutofit/>
          </a:bodyPr>
          <a:lstStyle/>
          <a:p>
            <a:endParaRPr sz="1800" dirty="0"/>
          </a:p>
          <a:p>
            <a:r>
              <a:rPr sz="1800" dirty="0"/>
              <a:t>Focus on ratings instead of volume.</a:t>
            </a:r>
          </a:p>
          <a:p>
            <a:r>
              <a:rPr sz="1800" dirty="0"/>
              <a:t>Bajaj and TVS lead in user satisfaction.</a:t>
            </a:r>
          </a:p>
        </p:txBody>
      </p:sp>
      <p:pic>
        <p:nvPicPr>
          <p:cNvPr id="4" name="Picture 3" descr="graph_p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857" y="1097280"/>
            <a:ext cx="6574971" cy="5303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2345"/>
          </a:xfrm>
        </p:spPr>
        <p:txBody>
          <a:bodyPr>
            <a:normAutofit/>
          </a:bodyPr>
          <a:lstStyle/>
          <a:p>
            <a:r>
              <a:rPr sz="3200" dirty="0">
                <a:solidFill>
                  <a:schemeClr val="bg2">
                    <a:lumMod val="25000"/>
                  </a:schemeClr>
                </a:solidFill>
              </a:rPr>
              <a:t>Key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endParaRPr sz="2400" dirty="0"/>
          </a:p>
          <a:p>
            <a:pPr>
              <a:buFont typeface="Wingdings" panose="05000000000000000000" pitchFamily="2" charset="2"/>
              <a:buChar char="ü"/>
            </a:pPr>
            <a:r>
              <a:rPr sz="2400" dirty="0"/>
              <a:t>Users highly rate performance bikes in the 150–200cc range.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sz="2400" dirty="0"/>
              <a:t>Hero and Honda dominate in overall sales.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sz="2400" dirty="0"/>
              <a:t>Bajaj and TVS lead in popularity and satisfaction.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sz="2400" dirty="0"/>
              <a:t>Electric bikes gaining traction, but adoption still growing.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0391"/>
          </a:xfrm>
        </p:spPr>
        <p:txBody>
          <a:bodyPr>
            <a:normAutofit/>
          </a:bodyPr>
          <a:lstStyle/>
          <a:p>
            <a:r>
              <a:rPr sz="3200" dirty="0"/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gradFill flip="none" rotWithShape="1">
            <a:gsLst>
              <a:gs pos="44000">
                <a:schemeClr val="accent2">
                  <a:lumMod val="60000"/>
                  <a:lumOff val="40000"/>
                </a:schemeClr>
              </a:gs>
              <a:gs pos="62000">
                <a:schemeClr val="accent2">
                  <a:lumMod val="45000"/>
                  <a:lumOff val="55000"/>
                </a:schemeClr>
              </a:gs>
              <a:gs pos="22000">
                <a:schemeClr val="accent2">
                  <a:lumMod val="45000"/>
                  <a:lumOff val="55000"/>
                </a:schemeClr>
              </a:gs>
              <a:gs pos="100000">
                <a:schemeClr val="accent2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endParaRPr sz="2400" dirty="0"/>
          </a:p>
          <a:p>
            <a:pPr>
              <a:buFont typeface="Wingdings" panose="05000000000000000000" pitchFamily="2" charset="2"/>
              <a:buChar char="q"/>
            </a:pPr>
            <a:r>
              <a:rPr sz="2400" dirty="0"/>
              <a:t>Dealerships should promote high-rated mid-range models.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400" dirty="0"/>
              <a:t>Manufacturers can enhance visibility of low-reviewed models.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sz="2400" dirty="0"/>
              <a:t>Invest in electric vehicle (EV) education to boost sales.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283</Words>
  <Application>Microsoft Office PowerPoint</Application>
  <PresentationFormat>On-screen Show (4:3)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Office Theme</vt:lpstr>
      <vt:lpstr>Bike Preference Trends in India – 2025</vt:lpstr>
      <vt:lpstr>Agenda</vt:lpstr>
      <vt:lpstr>Indian Bike Market Overview</vt:lpstr>
      <vt:lpstr>Average User Rating by Brand</vt:lpstr>
      <vt:lpstr>Engine Capacity vs Ex-Showroom Price</vt:lpstr>
      <vt:lpstr>Top 20 Highest Purchased Bikes</vt:lpstr>
      <vt:lpstr>Top 10 Preferred Bikes by Rating</vt:lpstr>
      <vt:lpstr>Key Insights</vt:lpstr>
      <vt:lpstr>Recommendations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LAKSHMI KONDETI</dc:creator>
  <cp:keywords/>
  <dc:description>generated using python-pptx</dc:description>
  <cp:lastModifiedBy>Lakshmi Kondeti</cp:lastModifiedBy>
  <cp:revision>3</cp:revision>
  <dcterms:created xsi:type="dcterms:W3CDTF">2013-01-27T09:14:16Z</dcterms:created>
  <dcterms:modified xsi:type="dcterms:W3CDTF">2025-05-23T13:44:55Z</dcterms:modified>
  <cp:category/>
</cp:coreProperties>
</file>

<file path=docProps/thumbnail.jpeg>
</file>